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27"/>
  </p:notesMasterIdLst>
  <p:sldIdLst>
    <p:sldId id="301" r:id="rId3"/>
    <p:sldId id="265" r:id="rId4"/>
    <p:sldId id="638" r:id="rId5"/>
    <p:sldId id="702" r:id="rId6"/>
    <p:sldId id="703" r:id="rId7"/>
    <p:sldId id="704" r:id="rId8"/>
    <p:sldId id="679" r:id="rId9"/>
    <p:sldId id="705" r:id="rId10"/>
    <p:sldId id="706" r:id="rId11"/>
    <p:sldId id="680" r:id="rId12"/>
    <p:sldId id="681" r:id="rId13"/>
    <p:sldId id="708" r:id="rId14"/>
    <p:sldId id="707" r:id="rId15"/>
    <p:sldId id="709" r:id="rId16"/>
    <p:sldId id="710" r:id="rId17"/>
    <p:sldId id="711" r:id="rId18"/>
    <p:sldId id="712" r:id="rId19"/>
    <p:sldId id="713" r:id="rId20"/>
    <p:sldId id="714" r:id="rId21"/>
    <p:sldId id="715" r:id="rId22"/>
    <p:sldId id="716" r:id="rId23"/>
    <p:sldId id="717" r:id="rId24"/>
    <p:sldId id="718" r:id="rId25"/>
    <p:sldId id="719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4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96327"/>
  </p:normalViewPr>
  <p:slideViewPr>
    <p:cSldViewPr snapToGrid="0">
      <p:cViewPr varScale="1">
        <p:scale>
          <a:sx n="123" d="100"/>
          <a:sy n="123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2.fntdata"/><Relationship Id="rId21" Type="http://schemas.openxmlformats.org/officeDocument/2006/relationships/slide" Target="slides/slide19.xml"/><Relationship Id="rId34" Type="http://schemas.openxmlformats.org/officeDocument/2006/relationships/font" Target="fonts/font7.fntdata"/><Relationship Id="rId42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8.xml"/><Relationship Id="rId41" Type="http://schemas.openxmlformats.org/officeDocument/2006/relationships/font" Target="fonts/font14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15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2834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9774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3502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5072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290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811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8293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319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01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8496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363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2091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288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28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38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12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294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3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467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3760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DD31A1-CAE8-4E2E-84BB-DD354C4A9CC2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67D193E-B716-4D9F-A381-280F8B0F5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FF4EE7C-CD61-4A6E-802E-7C8ED360D758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2D228CB-9D5D-42FB-911D-669D2089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9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4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2F808C9-B8B2-4E1D-BBAA-A9726590BA71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4B3757-017F-4F5D-ACA4-1E826C954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9"/>
            <a:ext cx="73152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2DDECC6C-7443-47A8-AE5B-220135DA7A5B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A6679B6-1F98-4296-918F-0305E900E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4D441AF-DD11-4388-9155-58332CB9E70C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648C436-6C27-4BF4-A04C-D2B1BEAA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6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9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9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72AE81-4200-4773-A6CA-852C6F7797DA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7377638-3B2B-4A12-92CD-00486D937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7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540B098-39F1-4256-BB58-F10AA05FDECB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AA6DA61-F5F5-4BD7-BAFA-B16432FD4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CF54AC6-DC01-47B4-84E3-35E7D762A4A8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1BE0F17-D01A-4D23-BC5F-26884175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73F40D-86E6-4C15-B9C3-7E392B06B9B5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B9C40E0-CF51-48B7-8D8F-19488C69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E17FFF2-5061-4878-8F3B-EC1C520F078F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4E7276-5C52-425E-9675-9303C2196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5"/>
            <a:ext cx="5386917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4585"/>
            <a:ext cx="5389033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5935"/>
            <a:ext cx="5389033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E42E38B-D87F-4040-A9B8-DFF1A7A2989B}" type="datetimeFigureOut">
              <a:rPr lang="en-US"/>
              <a:pPr>
                <a:defRPr/>
              </a:pPr>
              <a:t>11/7/23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30E4D7C-921C-4939-B297-1C6A9DB90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51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4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Model Building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Overfitting vs Underfitting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3441DF42-79A9-C7E1-5F2D-4029842C3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0"/>
            <a:ext cx="11075633" cy="426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Overfitting</a:t>
            </a:r>
            <a:r>
              <a:rPr lang="en-US" b="1" dirty="0"/>
              <a:t>: </a:t>
            </a:r>
            <a:r>
              <a:rPr lang="en-US" dirty="0"/>
              <a:t>is a modeling error that occurs when a function is too closely fit to a limited set of data points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Underfitting</a:t>
            </a:r>
            <a:r>
              <a:rPr lang="en-US" b="1" dirty="0"/>
              <a:t>: </a:t>
            </a:r>
            <a:r>
              <a:rPr lang="en-US" dirty="0"/>
              <a:t>Is a modeling error that occurs when a function is not sufficient to fit the training samples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88EB-9817-4DD3-8FB1-C94D678A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75" y="3487268"/>
            <a:ext cx="7241771" cy="28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7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Missing Data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Observations with missing data are ignored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need to check for missing values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074" name="Picture 2" descr="Missing Values - SAS Tutorials - LibGuides at Kent State University">
            <a:extLst>
              <a:ext uri="{FF2B5EF4-FFF2-40B4-BE49-F238E27FC236}">
                <a16:creationId xmlns:a16="http://schemas.microsoft.com/office/drawing/2014/main" id="{D8A8A8E8-64FA-45E7-BDB9-E637BB2D4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63" y="3024389"/>
            <a:ext cx="835342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605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Missing Data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need to check for missing values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R code below shows the number of missing per variable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2200D9-901C-43F7-8881-0CD803A2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282" y="2887980"/>
            <a:ext cx="10477500" cy="1447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947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Imputation for Numeric Variables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Imputation is the process of replacing missing with substituted values.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Mean and median imputation are commonly used </a:t>
            </a:r>
          </a:p>
        </p:txBody>
      </p:sp>
      <p:pic>
        <p:nvPicPr>
          <p:cNvPr id="4098" name="Picture 2" descr="Feature Engineering Part-1 Mean/ Median Imputation. | by Arun Amballa |  Analytics Vidhya | Medium">
            <a:extLst>
              <a:ext uri="{FF2B5EF4-FFF2-40B4-BE49-F238E27FC236}">
                <a16:creationId xmlns:a16="http://schemas.microsoft.com/office/drawing/2014/main" id="{5C3D673A-F643-4805-A293-03BECDB30A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05" t="16841" r="22741"/>
          <a:stretch/>
        </p:blipFill>
        <p:spPr bwMode="auto">
          <a:xfrm>
            <a:off x="796636" y="3130070"/>
            <a:ext cx="3953692" cy="3163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21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Imputation for Categorical Variables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Creating new level, say “unknown” is common.</a:t>
            </a:r>
          </a:p>
        </p:txBody>
      </p:sp>
      <p:pic>
        <p:nvPicPr>
          <p:cNvPr id="6146" name="Picture 2" descr="Missing Value Imputation with Mean Median and Mode – Machine Learning  Interviews">
            <a:extLst>
              <a:ext uri="{FF2B5EF4-FFF2-40B4-BE49-F238E27FC236}">
                <a16:creationId xmlns:a16="http://schemas.microsoft.com/office/drawing/2014/main" id="{D3A3075E-7AA8-400F-AF63-4B6A3718B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67" t="23202" r="1952" b="17512"/>
          <a:stretch/>
        </p:blipFill>
        <p:spPr bwMode="auto">
          <a:xfrm>
            <a:off x="899160" y="2322051"/>
            <a:ext cx="6284422" cy="384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5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Train/Test Split to Avoid Overfitting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Using NEW data to check model performance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09278E8-9322-A09A-557D-19170DE69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49" y="2687281"/>
            <a:ext cx="7453681" cy="2736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34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Train/Test Split to Avoid Overfitting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Train/Test split is a model validation process that allows you to simulate how your model would perform with new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A4B09-EA46-58AA-38AA-C5CF252D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86" y="3152977"/>
            <a:ext cx="8162303" cy="1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Checking Metrics on Test Data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have to calculate metrics on the test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Most used metrics:</a:t>
            </a:r>
          </a:p>
          <a:p>
            <a:pPr lvl="1" indent="-4572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R</a:t>
            </a:r>
            <a:r>
              <a:rPr lang="en-US" b="1" baseline="30000" dirty="0"/>
              <a:t>2 </a:t>
            </a:r>
            <a:r>
              <a:rPr lang="en-US" b="1" dirty="0"/>
              <a:t>Validation – can be compared to R</a:t>
            </a:r>
            <a:r>
              <a:rPr lang="en-US" b="1" baseline="30000" dirty="0"/>
              <a:t>2 </a:t>
            </a:r>
          </a:p>
          <a:p>
            <a:pPr lvl="1" indent="-4572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ASE Validation – can be compared to MSE</a:t>
            </a:r>
          </a:p>
          <a:p>
            <a:pPr lvl="1" indent="-4572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dirty="0"/>
              <a:t>RASE Validation – can be compared to RMSE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19A04-AF8C-5842-296A-F0BBCD694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5" r="34439"/>
          <a:stretch/>
        </p:blipFill>
        <p:spPr>
          <a:xfrm>
            <a:off x="838200" y="4103928"/>
            <a:ext cx="3730336" cy="1012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1DA50-6319-0393-C0FA-67E111D92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49" r="32652"/>
          <a:stretch/>
        </p:blipFill>
        <p:spPr>
          <a:xfrm>
            <a:off x="838200" y="5143044"/>
            <a:ext cx="4062846" cy="9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191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Checking Metrics on Test Data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have to calculate metrics on the test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Most used metrics:</a:t>
            </a:r>
          </a:p>
          <a:p>
            <a:pPr lvl="1" indent="-4572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u="sng" dirty="0"/>
              <a:t>R</a:t>
            </a:r>
            <a:r>
              <a:rPr lang="en-US" u="sng" baseline="30000" dirty="0"/>
              <a:t>2 </a:t>
            </a:r>
            <a:r>
              <a:rPr lang="en-US" u="sng" dirty="0"/>
              <a:t>Validation </a:t>
            </a:r>
            <a:r>
              <a:rPr lang="en-US" b="1" dirty="0"/>
              <a:t>– can be compared to R</a:t>
            </a:r>
            <a:r>
              <a:rPr lang="en-US" b="1" baseline="30000" dirty="0"/>
              <a:t>2 </a:t>
            </a:r>
          </a:p>
          <a:p>
            <a:pPr lvl="1" indent="-4572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u="sng" dirty="0"/>
              <a:t>ASE Validation </a:t>
            </a:r>
            <a:r>
              <a:rPr lang="en-US" b="1" dirty="0"/>
              <a:t>– can be compared to MSE</a:t>
            </a:r>
          </a:p>
          <a:p>
            <a:pPr lvl="1" indent="-457200">
              <a:spcBef>
                <a:spcPts val="0"/>
              </a:spcBef>
              <a:buSzPts val="2800"/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b="1" u="sng" dirty="0"/>
              <a:t>RASE Validation </a:t>
            </a:r>
            <a:r>
              <a:rPr lang="en-US" b="1" dirty="0"/>
              <a:t>– can be compared to RMSE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19A04-AF8C-5842-296A-F0BBCD694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5" r="34439"/>
          <a:stretch/>
        </p:blipFill>
        <p:spPr>
          <a:xfrm>
            <a:off x="838200" y="4103928"/>
            <a:ext cx="3730336" cy="10129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31DA50-6319-0393-C0FA-67E111D92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49" r="32652"/>
          <a:stretch/>
        </p:blipFill>
        <p:spPr>
          <a:xfrm>
            <a:off x="838200" y="5143044"/>
            <a:ext cx="4062846" cy="92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34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1F709-5630-164B-4313-427959AEF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5" y="2014393"/>
            <a:ext cx="2011765" cy="4466649"/>
          </a:xfrm>
          <a:prstGeom prst="rect">
            <a:avLst/>
          </a:prstGeom>
        </p:spPr>
      </p:pic>
      <p:pic>
        <p:nvPicPr>
          <p:cNvPr id="8" name="Picture 2" descr="Real Estate Rain Sticker by Triplemint for iOS &amp; Android | GIPHY">
            <a:extLst>
              <a:ext uri="{FF2B5EF4-FFF2-40B4-BE49-F238E27FC236}">
                <a16:creationId xmlns:a16="http://schemas.microsoft.com/office/drawing/2014/main" id="{0CD24792-238A-DA84-49FA-49646E13D0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62" y="1393779"/>
            <a:ext cx="2853938" cy="28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435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Predictive Modeling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F1B2D-861B-F0B2-DAF5-7309C274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23" y="1928102"/>
            <a:ext cx="8668749" cy="12257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C07944-64EF-F312-C63D-3959438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4" y="4817541"/>
            <a:ext cx="7037372" cy="109802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FEC323-AF27-A8E0-17DB-C829A4A00DB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03300" y="2680611"/>
            <a:ext cx="1114246" cy="2259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E66BC47-7391-A355-D0B4-61CC97730839}"/>
              </a:ext>
            </a:extLst>
          </p:cNvPr>
          <p:cNvSpPr/>
          <p:nvPr/>
        </p:nvSpPr>
        <p:spPr>
          <a:xfrm>
            <a:off x="6952696" y="4940360"/>
            <a:ext cx="9012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kern="1200" dirty="0">
                <a:ln w="22225">
                  <a:solidFill>
                    <a:srgbClr val="BE0A2A"/>
                  </a:solidFill>
                  <a:prstDash val="solid"/>
                </a:ln>
                <a:solidFill>
                  <a:srgbClr val="BE0A2A">
                    <a:lumMod val="40000"/>
                    <a:lumOff val="60000"/>
                  </a:srgbClr>
                </a:solidFill>
                <a:latin typeface="Calibri" pitchFamily="34" charset="0"/>
                <a:ea typeface="MS PGothic" pitchFamily="34" charset="-128"/>
                <a:cs typeface="+mn-cs"/>
              </a:rPr>
              <a:t>70%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8269AA-263F-E538-A9BE-D7C2C9023C6F}"/>
              </a:ext>
            </a:extLst>
          </p:cNvPr>
          <p:cNvSpPr/>
          <p:nvPr/>
        </p:nvSpPr>
        <p:spPr>
          <a:xfrm>
            <a:off x="9974479" y="4926247"/>
            <a:ext cx="901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kern="1200" dirty="0">
                <a:ln w="22225">
                  <a:solidFill>
                    <a:srgbClr val="BE0A2A"/>
                  </a:solidFill>
                  <a:prstDash val="solid"/>
                </a:ln>
                <a:solidFill>
                  <a:srgbClr val="BE0A2A">
                    <a:lumMod val="40000"/>
                    <a:lumOff val="60000"/>
                  </a:srgbClr>
                </a:solidFill>
                <a:latin typeface="Calibri" pitchFamily="34" charset="0"/>
                <a:ea typeface="MS PGothic" pitchFamily="34" charset="-128"/>
                <a:cs typeface="+mn-cs"/>
              </a:rPr>
              <a:t>30%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5530559-21F4-41AE-163D-308CDB480714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2270850" y="3752789"/>
            <a:ext cx="2668619" cy="5589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BE3A41E-6C20-BC88-454C-017FDE08B47F}"/>
              </a:ext>
            </a:extLst>
          </p:cNvPr>
          <p:cNvCxnSpPr>
            <a:endCxn id="22" idx="3"/>
          </p:cNvCxnSpPr>
          <p:nvPr/>
        </p:nvCxnSpPr>
        <p:spPr>
          <a:xfrm>
            <a:off x="6180961" y="2962160"/>
            <a:ext cx="4694727" cy="2256475"/>
          </a:xfrm>
          <a:prstGeom prst="bentConnector3">
            <a:avLst>
              <a:gd name="adj1" fmla="val 1048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4" y="1959275"/>
            <a:ext cx="2055562" cy="45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1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1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477EDA-D5FE-4CDF-8F0C-879114C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190" y="1649124"/>
            <a:ext cx="7759772" cy="4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2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3C1F4-607D-CBB2-BF41-2DBB28A3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271" y="1690688"/>
            <a:ext cx="7885610" cy="43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3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9AB117-6CF8-EA0F-15BB-33A8632D8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895" y="1641808"/>
            <a:ext cx="6829714" cy="45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8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Calculating Metrics on Test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4E4EB-A466-747D-0B5D-5B14B9D9A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1" y="2053032"/>
            <a:ext cx="10551806" cy="637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96509-9C6F-46C4-A062-1F1FDA6B7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29" y="3104983"/>
            <a:ext cx="10478391" cy="683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0F6E6F-5378-F215-BF54-2589A634C2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21" y="4230382"/>
            <a:ext cx="10551806" cy="6732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98D0EF1-A48B-8618-3C07-9E14BAAA8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221" y="5110190"/>
            <a:ext cx="5268718" cy="121839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31F9101-2491-50A2-6EB3-226E65AD2E36}"/>
              </a:ext>
            </a:extLst>
          </p:cNvPr>
          <p:cNvSpPr/>
          <p:nvPr/>
        </p:nvSpPr>
        <p:spPr>
          <a:xfrm>
            <a:off x="838200" y="5699084"/>
            <a:ext cx="5195733" cy="296011"/>
          </a:xfrm>
          <a:prstGeom prst="rect">
            <a:avLst/>
          </a:prstGeom>
          <a:solidFill>
            <a:srgbClr val="006971">
              <a:alpha val="1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Google Shape;251;p1">
            <a:extLst>
              <a:ext uri="{FF2B5EF4-FFF2-40B4-BE49-F238E27FC236}">
                <a16:creationId xmlns:a16="http://schemas.microsoft.com/office/drawing/2014/main" id="{3D7B967F-5FA4-C923-CABE-4C887FCDF8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40482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Model 1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Model 2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Model 3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71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Extrapolation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Estimating or predicting beyond the range of the original data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6" name="Picture 5" descr="05_01">
            <a:extLst>
              <a:ext uri="{FF2B5EF4-FFF2-40B4-BE49-F238E27FC236}">
                <a16:creationId xmlns:a16="http://schemas.microsoft.com/office/drawing/2014/main" id="{17421EDA-9916-47BF-99FB-48C4C7EDA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457" y="2565802"/>
            <a:ext cx="7772400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Extrapolation With Higher-Order Models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Estimating or predicting beyond the range of the original data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7" name="Picture 6" descr="05_03">
            <a:extLst>
              <a:ext uri="{FF2B5EF4-FFF2-40B4-BE49-F238E27FC236}">
                <a16:creationId xmlns:a16="http://schemas.microsoft.com/office/drawing/2014/main" id="{D5E8C4EB-421D-4029-9E01-28F2D40C9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75" y="2753178"/>
            <a:ext cx="5811740" cy="34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38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Extrapolation With Higher-Order Models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Estimating or predicting beyond the range of the original data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6" name="Picture 5" descr="eq05_p266a">
            <a:extLst>
              <a:ext uri="{FF2B5EF4-FFF2-40B4-BE49-F238E27FC236}">
                <a16:creationId xmlns:a16="http://schemas.microsoft.com/office/drawing/2014/main" id="{4AE51BF2-719B-46DF-8FFB-E74BA689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0569"/>
            <a:ext cx="9489196" cy="23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851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Extrapolation With Higher-Order Models </a:t>
            </a:r>
            <a:endParaRPr dirty="0"/>
          </a:p>
        </p:txBody>
      </p:sp>
      <p:pic>
        <p:nvPicPr>
          <p:cNvPr id="6" name="Picture 5" descr="eq05_p266a">
            <a:extLst>
              <a:ext uri="{FF2B5EF4-FFF2-40B4-BE49-F238E27FC236}">
                <a16:creationId xmlns:a16="http://schemas.microsoft.com/office/drawing/2014/main" id="{4AE51BF2-719B-46DF-8FFB-E74BA689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5" y="1554031"/>
            <a:ext cx="9489196" cy="23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vorzugt Konvention Schüssel vb net linear regression Maske treten Frieden">
            <a:extLst>
              <a:ext uri="{FF2B5EF4-FFF2-40B4-BE49-F238E27FC236}">
                <a16:creationId xmlns:a16="http://schemas.microsoft.com/office/drawing/2014/main" id="{232F4739-3A41-4F3A-98A2-7B79EF6F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90" y="4012705"/>
            <a:ext cx="3739991" cy="24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tion trick for multivariate regression problems">
            <a:extLst>
              <a:ext uri="{FF2B5EF4-FFF2-40B4-BE49-F238E27FC236}">
                <a16:creationId xmlns:a16="http://schemas.microsoft.com/office/drawing/2014/main" id="{B9AE23C9-5C6F-4AD1-BF5A-AB1BD7FB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57" y="3823981"/>
            <a:ext cx="3739991" cy="27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8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Quadratic Model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7E3F3-BA2E-40D1-A710-6C877ADD8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37554"/>
            <a:ext cx="6602230" cy="42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3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Quadratic Model Best Fit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4F5526-A829-4FC7-81D6-95127044A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70279"/>
            <a:ext cx="6748041" cy="4386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92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Quadratic Model Overfit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41B85-1C56-4682-AEA9-A343929D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234737" cy="470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4523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6971"/>
      </a:dk1>
      <a:lt1>
        <a:sysClr val="window" lastClr="FFFFFF"/>
      </a:lt1>
      <a:dk2>
        <a:srgbClr val="9F0927"/>
      </a:dk2>
      <a:lt2>
        <a:srgbClr val="FFFEEF"/>
      </a:lt2>
      <a:accent1>
        <a:srgbClr val="006971"/>
      </a:accent1>
      <a:accent2>
        <a:srgbClr val="BE0A2A"/>
      </a:accent2>
      <a:accent3>
        <a:srgbClr val="F0CC3F"/>
      </a:accent3>
      <a:accent4>
        <a:srgbClr val="A7C784"/>
      </a:accent4>
      <a:accent5>
        <a:srgbClr val="D84725"/>
      </a:accent5>
      <a:accent6>
        <a:srgbClr val="008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13627</TotalTime>
  <Words>446</Words>
  <Application>Microsoft Macintosh PowerPoint</Application>
  <PresentationFormat>Widescreen</PresentationFormat>
  <Paragraphs>67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Wingdings</vt:lpstr>
      <vt:lpstr>Lato</vt:lpstr>
      <vt:lpstr>Roboto Slab</vt:lpstr>
      <vt:lpstr>Lato Light</vt:lpstr>
      <vt:lpstr>Arial</vt:lpstr>
      <vt:lpstr>Office Theme</vt:lpstr>
      <vt:lpstr>Custom Design</vt:lpstr>
      <vt:lpstr>Module 4</vt:lpstr>
      <vt:lpstr>Predictive Modeling</vt:lpstr>
      <vt:lpstr>Extrapolation </vt:lpstr>
      <vt:lpstr>Extrapolation With Higher-Order Models </vt:lpstr>
      <vt:lpstr>Extrapolation With Higher-Order Models </vt:lpstr>
      <vt:lpstr>Extrapolation With Higher-Order Models </vt:lpstr>
      <vt:lpstr>Example: Quadratic Model</vt:lpstr>
      <vt:lpstr>Example: Quadratic Model Best Fit</vt:lpstr>
      <vt:lpstr>Example: Quadratic Model Overfit</vt:lpstr>
      <vt:lpstr>Overfitting vs Underfitting</vt:lpstr>
      <vt:lpstr>Missing Data</vt:lpstr>
      <vt:lpstr>Missing Data</vt:lpstr>
      <vt:lpstr>Imputation for Numeric Variables</vt:lpstr>
      <vt:lpstr>Imputation for Categorical Variables</vt:lpstr>
      <vt:lpstr>Train/Test Split to Avoid Overfitting</vt:lpstr>
      <vt:lpstr>Train/Test Split to Avoid Overfitting</vt:lpstr>
      <vt:lpstr>Checking Metrics on Test Data</vt:lpstr>
      <vt:lpstr>Checking Metrics on Test Data</vt:lpstr>
      <vt:lpstr>Example: Umbrellas</vt:lpstr>
      <vt:lpstr>Example: Umbrellas</vt:lpstr>
      <vt:lpstr>Example: Umbrellas Model 1</vt:lpstr>
      <vt:lpstr>Example: Umbrellas Model 2</vt:lpstr>
      <vt:lpstr>Example: Umbrellas Model 3</vt:lpstr>
      <vt:lpstr>Example: Calculating Metrics on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242</cp:revision>
  <dcterms:modified xsi:type="dcterms:W3CDTF">2023-11-07T23:45:09Z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